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F8602-37B8-493D-8B6A-3B61BF4481C8}" v="2" dt="2022-11-09T06:35:42.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2B66-EC9F-72CE-588A-481DDAE06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39439C-6727-EC3D-87B9-ACCF0DC97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513036-F035-17A7-E59D-2E2FAFC546B5}"/>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5" name="Footer Placeholder 4">
            <a:extLst>
              <a:ext uri="{FF2B5EF4-FFF2-40B4-BE49-F238E27FC236}">
                <a16:creationId xmlns:a16="http://schemas.microsoft.com/office/drawing/2014/main" id="{2CE907E3-65BE-CD5F-B666-84EDC0AA7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3833A-ED7A-5043-3293-56450EC594A1}"/>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217071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1410-193B-8110-27F9-329CF3EC02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6A5EF-8830-969D-E170-11D051FEF1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B17616-8D69-5DE9-1917-CC59DBE6987C}"/>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5" name="Footer Placeholder 4">
            <a:extLst>
              <a:ext uri="{FF2B5EF4-FFF2-40B4-BE49-F238E27FC236}">
                <a16:creationId xmlns:a16="http://schemas.microsoft.com/office/drawing/2014/main" id="{18965C25-4B0F-4A5B-9EAE-B6E1C19A3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CED22-A420-4AA1-8056-531A4A0C5AF7}"/>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274559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5BB97-B367-9C83-47C8-B2B829B887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67F22D-090B-142F-866E-11CC48B70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AAAA1-8768-2FFD-DF2F-963B4586FB2C}"/>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5" name="Footer Placeholder 4">
            <a:extLst>
              <a:ext uri="{FF2B5EF4-FFF2-40B4-BE49-F238E27FC236}">
                <a16:creationId xmlns:a16="http://schemas.microsoft.com/office/drawing/2014/main" id="{D90C5E31-5566-32F7-B425-70F5C505A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C9AB7-8991-AF2A-8C38-8BD210317C27}"/>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285949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1206-AC34-05FB-1785-7651D77EC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9612AC-21AD-F797-EF96-5232F2E3F5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6E8142-4214-9BFB-2279-8999CE251D77}"/>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5" name="Footer Placeholder 4">
            <a:extLst>
              <a:ext uri="{FF2B5EF4-FFF2-40B4-BE49-F238E27FC236}">
                <a16:creationId xmlns:a16="http://schemas.microsoft.com/office/drawing/2014/main" id="{0548A636-A79F-E35F-90BE-446E55761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8511D-7255-E87D-6DC5-E489E13D3637}"/>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403337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501B-67D2-C4C3-19D9-4884213FD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97E8DD-0FE4-76E1-BE5F-C8CECF2B8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5B47F-3AF3-5A7C-D82A-DED6AF36033D}"/>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5" name="Footer Placeholder 4">
            <a:extLst>
              <a:ext uri="{FF2B5EF4-FFF2-40B4-BE49-F238E27FC236}">
                <a16:creationId xmlns:a16="http://schemas.microsoft.com/office/drawing/2014/main" id="{630ADD30-537A-A9C5-F390-F4CEE77873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69A620-32AB-E8AF-4E3C-FF47C105E67E}"/>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184311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1799-4656-BD88-B375-303B94BD23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627DE-6B57-9664-C412-97BAC0F024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BB081-9E72-6B7D-9C1F-79F15977C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FBFB3-DBBF-F189-8C6E-3C7E819E8F74}"/>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6" name="Footer Placeholder 5">
            <a:extLst>
              <a:ext uri="{FF2B5EF4-FFF2-40B4-BE49-F238E27FC236}">
                <a16:creationId xmlns:a16="http://schemas.microsoft.com/office/drawing/2014/main" id="{03E12592-943B-6920-26E8-511B8195B6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24BB60-11A4-29A5-87B0-9DD3B5BA5AE7}"/>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237679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E81A-35DF-8AFA-B428-E1FE923767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4D638A-A8AF-B299-CDCB-84A835A00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00A26-E4A3-C716-A8D4-99B32A6B3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BAF94C-9F06-F967-249E-58371C7B2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C3CC7-2E2B-BF6B-4931-20517BB5C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937472-26DE-5D61-A563-B0314DE8F643}"/>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8" name="Footer Placeholder 7">
            <a:extLst>
              <a:ext uri="{FF2B5EF4-FFF2-40B4-BE49-F238E27FC236}">
                <a16:creationId xmlns:a16="http://schemas.microsoft.com/office/drawing/2014/main" id="{82503D33-9F9D-1F3B-3E7B-A8461444A9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461C8A-7F7B-864E-BDDE-BDD3935196DB}"/>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178493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8411-D098-D413-0131-1286FD563C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A73F6E-DAFF-4A86-A353-919220357D81}"/>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4" name="Footer Placeholder 3">
            <a:extLst>
              <a:ext uri="{FF2B5EF4-FFF2-40B4-BE49-F238E27FC236}">
                <a16:creationId xmlns:a16="http://schemas.microsoft.com/office/drawing/2014/main" id="{2E242DA4-053F-B243-EE5A-AF7FCCB828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75D2FD-4634-FC1F-148C-A715468BDD58}"/>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35611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C79BD-3928-71C0-FFC1-D8D291C27F30}"/>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3" name="Footer Placeholder 2">
            <a:extLst>
              <a:ext uri="{FF2B5EF4-FFF2-40B4-BE49-F238E27FC236}">
                <a16:creationId xmlns:a16="http://schemas.microsoft.com/office/drawing/2014/main" id="{771CEE42-7112-BBE9-E196-E81167D292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8B046B-5004-8B2D-0015-3008537E41EE}"/>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137630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A049-E3D8-0FCB-2349-67ADE0BD9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1B91C0-C3A6-DCBF-CC7A-7DDBEE358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7B257A-9526-AA6D-0C8E-29E83BC33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9E843-190F-1D0B-9B44-8D709829CDEA}"/>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6" name="Footer Placeholder 5">
            <a:extLst>
              <a:ext uri="{FF2B5EF4-FFF2-40B4-BE49-F238E27FC236}">
                <a16:creationId xmlns:a16="http://schemas.microsoft.com/office/drawing/2014/main" id="{C7E8F824-2473-A7AD-AE47-BC7C484510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BE2E4F-4A55-CD27-8DD9-3AB5F76D2DB1}"/>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253470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B794-AAC0-8751-895D-7E58068AC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7C1E25-5897-841F-0757-197708637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472D5A-6BC3-07EA-F137-BEBD3A8A0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D5C68-808F-3CF0-35A9-D15BBD6820E4}"/>
              </a:ext>
            </a:extLst>
          </p:cNvPr>
          <p:cNvSpPr>
            <a:spLocks noGrp="1"/>
          </p:cNvSpPr>
          <p:nvPr>
            <p:ph type="dt" sz="half" idx="10"/>
          </p:nvPr>
        </p:nvSpPr>
        <p:spPr/>
        <p:txBody>
          <a:bodyPr/>
          <a:lstStyle/>
          <a:p>
            <a:fld id="{278826C9-8CAD-45F8-B295-CAEB9FF46FC5}" type="datetimeFigureOut">
              <a:rPr lang="en-GB" smtClean="0"/>
              <a:t>03/04/2023</a:t>
            </a:fld>
            <a:endParaRPr lang="en-GB"/>
          </a:p>
        </p:txBody>
      </p:sp>
      <p:sp>
        <p:nvSpPr>
          <p:cNvPr id="6" name="Footer Placeholder 5">
            <a:extLst>
              <a:ext uri="{FF2B5EF4-FFF2-40B4-BE49-F238E27FC236}">
                <a16:creationId xmlns:a16="http://schemas.microsoft.com/office/drawing/2014/main" id="{6D9953A6-8A86-4935-3B23-5ACE58C3F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5E208A-FA8B-3992-0405-130032FB77FF}"/>
              </a:ext>
            </a:extLst>
          </p:cNvPr>
          <p:cNvSpPr>
            <a:spLocks noGrp="1"/>
          </p:cNvSpPr>
          <p:nvPr>
            <p:ph type="sldNum" sz="quarter" idx="12"/>
          </p:nvPr>
        </p:nvSpPr>
        <p:spPr/>
        <p:txBody>
          <a:bodyPr/>
          <a:lstStyle/>
          <a:p>
            <a:fld id="{AF52B50D-3DFB-403B-8ABC-520D7AF7DD3A}" type="slidenum">
              <a:rPr lang="en-GB" smtClean="0"/>
              <a:t>‹#›</a:t>
            </a:fld>
            <a:endParaRPr lang="en-GB"/>
          </a:p>
        </p:txBody>
      </p:sp>
    </p:spTree>
    <p:extLst>
      <p:ext uri="{BB962C8B-B14F-4D97-AF65-F5344CB8AC3E}">
        <p14:creationId xmlns:p14="http://schemas.microsoft.com/office/powerpoint/2010/main" val="201936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9F1F3-2E0C-9E1F-818F-EE83D11B2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6B3D8-0434-3F11-BDF8-78408F86F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06F30-97B8-5895-03EA-84B3C705B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826C9-8CAD-45F8-B295-CAEB9FF46FC5}" type="datetimeFigureOut">
              <a:rPr lang="en-GB" smtClean="0"/>
              <a:t>03/04/2023</a:t>
            </a:fld>
            <a:endParaRPr lang="en-GB"/>
          </a:p>
        </p:txBody>
      </p:sp>
      <p:sp>
        <p:nvSpPr>
          <p:cNvPr id="5" name="Footer Placeholder 4">
            <a:extLst>
              <a:ext uri="{FF2B5EF4-FFF2-40B4-BE49-F238E27FC236}">
                <a16:creationId xmlns:a16="http://schemas.microsoft.com/office/drawing/2014/main" id="{5205F1DC-E81B-C3CE-1B69-4864D126E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BDAA3-3F51-B3C1-2992-A876EC185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2B50D-3DFB-403B-8ABC-520D7AF7DD3A}" type="slidenum">
              <a:rPr lang="en-GB" smtClean="0"/>
              <a:t>‹#›</a:t>
            </a:fld>
            <a:endParaRPr lang="en-GB"/>
          </a:p>
        </p:txBody>
      </p:sp>
    </p:spTree>
    <p:extLst>
      <p:ext uri="{BB962C8B-B14F-4D97-AF65-F5344CB8AC3E}">
        <p14:creationId xmlns:p14="http://schemas.microsoft.com/office/powerpoint/2010/main" val="48878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4D2A-377E-4B47-84E4-CBC310362812}"/>
              </a:ext>
            </a:extLst>
          </p:cNvPr>
          <p:cNvSpPr>
            <a:spLocks noGrp="1"/>
          </p:cNvSpPr>
          <p:nvPr>
            <p:ph type="title"/>
          </p:nvPr>
        </p:nvSpPr>
        <p:spPr>
          <a:xfrm>
            <a:off x="2192694" y="-1402"/>
            <a:ext cx="9999306" cy="1775586"/>
          </a:xfrm>
          <a:solidFill>
            <a:srgbClr val="002060"/>
          </a:solidFill>
        </p:spPr>
        <p:txBody>
          <a:bodyPr>
            <a:noAutofit/>
          </a:bodyPr>
          <a:lstStyle/>
          <a:p>
            <a:pPr algn="ctr"/>
            <a:r>
              <a:rPr lang="en-GB" sz="3200" dirty="0">
                <a:solidFill>
                  <a:srgbClr val="FFFF00"/>
                </a:solidFill>
                <a:latin typeface="+mn-lt"/>
              </a:rPr>
              <a:t>Decarbonising Civil Aviation</a:t>
            </a:r>
            <a:br>
              <a:rPr lang="en-GB" sz="3200" dirty="0">
                <a:solidFill>
                  <a:srgbClr val="FFFF00"/>
                </a:solidFill>
                <a:latin typeface="+mn-lt"/>
              </a:rPr>
            </a:br>
            <a:r>
              <a:rPr lang="en-GB" sz="3200" dirty="0">
                <a:solidFill>
                  <a:srgbClr val="FFFF00"/>
                </a:solidFill>
                <a:latin typeface="+mn-lt"/>
              </a:rPr>
              <a:t>Protecting the Environment and Economic Growth</a:t>
            </a:r>
            <a:br>
              <a:rPr lang="en-GB" sz="3200" dirty="0">
                <a:solidFill>
                  <a:srgbClr val="FFFF00"/>
                </a:solidFill>
                <a:latin typeface="+mn-lt"/>
              </a:rPr>
            </a:br>
            <a:r>
              <a:rPr lang="en-GB" sz="3200" dirty="0">
                <a:solidFill>
                  <a:srgbClr val="FFFF00"/>
                </a:solidFill>
                <a:latin typeface="+mn-lt"/>
              </a:rPr>
              <a:t>and Thermal Power &amp; Propulsion MSc Opportunities</a:t>
            </a:r>
          </a:p>
        </p:txBody>
      </p:sp>
      <p:sp>
        <p:nvSpPr>
          <p:cNvPr id="12" name="Title 1">
            <a:extLst>
              <a:ext uri="{FF2B5EF4-FFF2-40B4-BE49-F238E27FC236}">
                <a16:creationId xmlns:a16="http://schemas.microsoft.com/office/drawing/2014/main" id="{586C9863-DA2D-8D40-847A-A3C36010A01C}"/>
              </a:ext>
            </a:extLst>
          </p:cNvPr>
          <p:cNvSpPr txBox="1">
            <a:spLocks/>
          </p:cNvSpPr>
          <p:nvPr/>
        </p:nvSpPr>
        <p:spPr>
          <a:xfrm>
            <a:off x="235111" y="2080261"/>
            <a:ext cx="5362385" cy="4131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1800" dirty="0">
                <a:solidFill>
                  <a:schemeClr val="accent1">
                    <a:lumMod val="75000"/>
                  </a:schemeClr>
                </a:solidFill>
                <a:latin typeface="+mn-lt"/>
              </a:rPr>
              <a:t>The need to protect the environment is very urgent. Simultaneously, we must secure continuing economic growth.   Great strides have been made to eradicate poverty.  Although there has been great progress there is still a huge task that remains to be done. Thus, sustainability must bring concurrent advances in environmental and socioeconomic performance. This challenge can be met with targeted technology investments.  The presentation will explain why electrification and hydrogen are very good choices for civil aviation. It will also encompass a description of replacing current aircraft in fully decarbonised scenarios and some wider implications.  Participation of Thermal Power &amp; Propulsion MSc projects will be mentioned.</a:t>
            </a:r>
          </a:p>
        </p:txBody>
      </p:sp>
      <p:pic>
        <p:nvPicPr>
          <p:cNvPr id="5" name="Picture 4" descr="A jet flying in the sky&#10;&#10;Description automatically generated with medium confidence">
            <a:extLst>
              <a:ext uri="{FF2B5EF4-FFF2-40B4-BE49-F238E27FC236}">
                <a16:creationId xmlns:a16="http://schemas.microsoft.com/office/drawing/2014/main" id="{7E24B6AB-33D4-716C-7660-766167868361}"/>
              </a:ext>
            </a:extLst>
          </p:cNvPr>
          <p:cNvPicPr>
            <a:picLocks noChangeAspect="1"/>
          </p:cNvPicPr>
          <p:nvPr/>
        </p:nvPicPr>
        <p:blipFill rotWithShape="1">
          <a:blip r:embed="rId2">
            <a:extLst>
              <a:ext uri="{28A0092B-C50C-407E-A947-70E740481C1C}">
                <a14:useLocalDpi xmlns:a14="http://schemas.microsoft.com/office/drawing/2010/main" val="0"/>
              </a:ext>
            </a:extLst>
          </a:blip>
          <a:srcRect l="4066"/>
          <a:stretch/>
        </p:blipFill>
        <p:spPr>
          <a:xfrm>
            <a:off x="5801666" y="1770626"/>
            <a:ext cx="6392305" cy="4441043"/>
          </a:xfrm>
          <a:prstGeom prst="rect">
            <a:avLst/>
          </a:prstGeom>
        </p:spPr>
      </p:pic>
      <p:pic>
        <p:nvPicPr>
          <p:cNvPr id="14" name="Picture 13" descr="Logo&#10;&#10;Description automatically generated">
            <a:extLst>
              <a:ext uri="{FF2B5EF4-FFF2-40B4-BE49-F238E27FC236}">
                <a16:creationId xmlns:a16="http://schemas.microsoft.com/office/drawing/2014/main" id="{EDF13063-1286-301F-6595-268052EB0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7" y="0"/>
            <a:ext cx="1960486" cy="1960486"/>
          </a:xfrm>
          <a:prstGeom prst="rect">
            <a:avLst/>
          </a:prstGeom>
        </p:spPr>
      </p:pic>
      <p:sp>
        <p:nvSpPr>
          <p:cNvPr id="16" name="TextBox 15">
            <a:extLst>
              <a:ext uri="{FF2B5EF4-FFF2-40B4-BE49-F238E27FC236}">
                <a16:creationId xmlns:a16="http://schemas.microsoft.com/office/drawing/2014/main" id="{A2714011-5A32-2D7A-B7EF-60A82D852967}"/>
              </a:ext>
            </a:extLst>
          </p:cNvPr>
          <p:cNvSpPr txBox="1"/>
          <p:nvPr/>
        </p:nvSpPr>
        <p:spPr>
          <a:xfrm>
            <a:off x="0" y="6211669"/>
            <a:ext cx="12192000" cy="646331"/>
          </a:xfrm>
          <a:prstGeom prst="rect">
            <a:avLst/>
          </a:prstGeom>
          <a:solidFill>
            <a:srgbClr val="00B0F0"/>
          </a:solidFill>
        </p:spPr>
        <p:txBody>
          <a:bodyPr wrap="square">
            <a:spAutoFit/>
          </a:bodyPr>
          <a:lstStyle/>
          <a:p>
            <a:r>
              <a:rPr lang="en-GB" sz="1800" dirty="0">
                <a:latin typeface="Arial" panose="020B0604020202020204" pitchFamily="34" charset="0"/>
                <a:cs typeface="Arial" panose="020B0604020202020204" pitchFamily="34" charset="0"/>
              </a:rPr>
              <a:t>Prof Pericles Pilidis - Director Thermal Power MSc, </a:t>
            </a:r>
            <a:r>
              <a:rPr lang="en-GB" sz="1800" dirty="0" err="1">
                <a:latin typeface="Arial" panose="020B0604020202020204" pitchFamily="34" charset="0"/>
                <a:cs typeface="Arial" panose="020B0604020202020204" pitchFamily="34" charset="0"/>
              </a:rPr>
              <a:t>FRAeS</a:t>
            </a:r>
            <a:r>
              <a:rPr lang="en-GB" sz="1800" dirty="0">
                <a:latin typeface="Arial" panose="020B0604020202020204" pitchFamily="34" charset="0"/>
                <a:cs typeface="Arial" panose="020B0604020202020204" pitchFamily="34" charset="0"/>
              </a:rPr>
              <a:t>, UK Representative ISABE </a:t>
            </a:r>
          </a:p>
          <a:p>
            <a:r>
              <a:rPr lang="en-GB" sz="1800" dirty="0">
                <a:latin typeface="Arial" panose="020B0604020202020204" pitchFamily="34" charset="0"/>
                <a:cs typeface="Arial" panose="020B0604020202020204" pitchFamily="34" charset="0"/>
              </a:rPr>
              <a:t>Cranfield University – </a:t>
            </a:r>
            <a:r>
              <a:rPr lang="en-GB" dirty="0">
                <a:latin typeface="Arial" panose="020B0604020202020204" pitchFamily="34" charset="0"/>
                <a:cs typeface="Arial" panose="020B0604020202020204" pitchFamily="34" charset="0"/>
              </a:rPr>
              <a:t>Propulsion &amp; </a:t>
            </a:r>
            <a:r>
              <a:rPr lang="en-GB" sz="1800" dirty="0">
                <a:latin typeface="Arial" panose="020B0604020202020204" pitchFamily="34" charset="0"/>
                <a:cs typeface="Arial" panose="020B0604020202020204" pitchFamily="34" charset="0"/>
              </a:rPr>
              <a:t>Thermal Power -  Presenting a team effort</a:t>
            </a:r>
          </a:p>
        </p:txBody>
      </p:sp>
      <p:sp>
        <p:nvSpPr>
          <p:cNvPr id="3" name="TextBox 2">
            <a:extLst>
              <a:ext uri="{FF2B5EF4-FFF2-40B4-BE49-F238E27FC236}">
                <a16:creationId xmlns:a16="http://schemas.microsoft.com/office/drawing/2014/main" id="{1B7D850F-7B26-716E-EB1E-2BFFCEDF066C}"/>
              </a:ext>
            </a:extLst>
          </p:cNvPr>
          <p:cNvSpPr txBox="1"/>
          <p:nvPr/>
        </p:nvSpPr>
        <p:spPr>
          <a:xfrm>
            <a:off x="8632312" y="5845673"/>
            <a:ext cx="3101067"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Image Courtesy of EU H2020 project Enable H2</a:t>
            </a:r>
          </a:p>
        </p:txBody>
      </p:sp>
    </p:spTree>
    <p:extLst>
      <p:ext uri="{BB962C8B-B14F-4D97-AF65-F5344CB8AC3E}">
        <p14:creationId xmlns:p14="http://schemas.microsoft.com/office/powerpoint/2010/main" val="17984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168</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Decarbonising Civil Aviation Protecting the Environment and Economic Growth and Thermal Power &amp; Propulsion MSc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Decarbonising a Country – Some UK Scenarios Protecting the Environment and Economic Growth.</dc:title>
  <dc:creator>Pericles Pilidis</dc:creator>
  <cp:lastModifiedBy>Pericles Pilidis</cp:lastModifiedBy>
  <cp:revision>4</cp:revision>
  <dcterms:created xsi:type="dcterms:W3CDTF">2022-11-05T08:10:24Z</dcterms:created>
  <dcterms:modified xsi:type="dcterms:W3CDTF">2023-04-03T06:51:34Z</dcterms:modified>
</cp:coreProperties>
</file>